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76" r:id="rId4"/>
    <p:sldId id="277" r:id="rId5"/>
    <p:sldId id="262" r:id="rId6"/>
    <p:sldId id="273" r:id="rId7"/>
    <p:sldId id="263" r:id="rId8"/>
    <p:sldId id="270" r:id="rId9"/>
    <p:sldId id="281" r:id="rId10"/>
    <p:sldId id="264" r:id="rId11"/>
    <p:sldId id="278" r:id="rId12"/>
    <p:sldId id="271" r:id="rId13"/>
    <p:sldId id="279" r:id="rId14"/>
    <p:sldId id="274" r:id="rId15"/>
    <p:sldId id="272" r:id="rId16"/>
    <p:sldId id="280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829761"/>
          </a:xfrm>
        </p:spPr>
        <p:txBody>
          <a:bodyPr>
            <a:noAutofit/>
          </a:bodyPr>
          <a:lstStyle/>
          <a:p>
            <a:pPr algn="ctr"/>
            <a:r>
              <a:rPr lang="ru-RU" sz="6000" u="sng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«Он делает из химии науку» </a:t>
            </a:r>
            <a:endParaRPr lang="ru-RU" sz="6000" u="sng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Ф. Энгельс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3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im0-tub-ng.yandex.net/i?id=e6f3f66dd25a923b1ee63d75c1c1cd0f-l&amp;n=1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5431154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96136" y="274638"/>
            <a:ext cx="3168352" cy="5890666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>
                <a:effectLst/>
              </a:rPr>
              <a:t> </a:t>
            </a:r>
            <a:r>
              <a:rPr lang="ru-RU" sz="2800" dirty="0">
                <a:effectLst/>
                <a:latin typeface="Georgia" pitchFamily="18" charset="0"/>
              </a:rPr>
              <a:t>Роберт</a:t>
            </a:r>
            <a:r>
              <a:rPr lang="ru-RU" sz="2800" b="0" dirty="0">
                <a:effectLst/>
                <a:latin typeface="Georgia" pitchFamily="18" charset="0"/>
              </a:rPr>
              <a:t> </a:t>
            </a:r>
            <a:r>
              <a:rPr lang="ru-RU" sz="2800" dirty="0">
                <a:effectLst/>
                <a:latin typeface="Georgia" pitchFamily="18" charset="0"/>
              </a:rPr>
              <a:t>Бойль</a:t>
            </a:r>
            <a:r>
              <a:rPr lang="ru-RU" sz="2800" b="0" dirty="0">
                <a:effectLst/>
                <a:latin typeface="Georgia" pitchFamily="18" charset="0"/>
              </a:rPr>
              <a:t> </a:t>
            </a:r>
            <a:r>
              <a:rPr lang="ru-RU" sz="2800" b="0" dirty="0" smtClean="0">
                <a:effectLst/>
                <a:latin typeface="Georgia" pitchFamily="18" charset="0"/>
              </a:rPr>
              <a:t/>
            </a:r>
            <a:br>
              <a:rPr lang="ru-RU" sz="2800" b="0" dirty="0" smtClean="0">
                <a:effectLst/>
                <a:latin typeface="Georgia" pitchFamily="18" charset="0"/>
              </a:rPr>
            </a:br>
            <a:r>
              <a:rPr lang="ru-RU" sz="2800" b="0" dirty="0" smtClean="0">
                <a:effectLst/>
                <a:latin typeface="Georgia" pitchFamily="18" charset="0"/>
              </a:rPr>
              <a:t>(</a:t>
            </a:r>
            <a:r>
              <a:rPr lang="ru-RU" sz="2800" b="0" dirty="0">
                <a:effectLst/>
                <a:latin typeface="Georgia" pitchFamily="18" charset="0"/>
              </a:rPr>
              <a:t>1627—1691), английский химик и физик, </a:t>
            </a:r>
            <a:r>
              <a:rPr lang="ru-RU" sz="2800" b="0" dirty="0" smtClean="0">
                <a:effectLst/>
                <a:latin typeface="Georgia" pitchFamily="18" charset="0"/>
              </a:rPr>
              <a:t/>
            </a:r>
            <a:br>
              <a:rPr lang="ru-RU" sz="2800" b="0" dirty="0" smtClean="0">
                <a:effectLst/>
                <a:latin typeface="Georgia" pitchFamily="18" charset="0"/>
              </a:rPr>
            </a:br>
            <a:r>
              <a:rPr lang="ru-RU" sz="2800" b="0" dirty="0" smtClean="0">
                <a:effectLst/>
                <a:latin typeface="Georgia" pitchFamily="18" charset="0"/>
              </a:rPr>
              <a:t>один </a:t>
            </a:r>
            <a:r>
              <a:rPr lang="ru-RU" sz="2800" b="0" dirty="0">
                <a:effectLst/>
                <a:latin typeface="Georgia" pitchFamily="18" charset="0"/>
              </a:rPr>
              <a:t>из учредителей Лондонского королевского общества</a:t>
            </a:r>
            <a:endParaRPr lang="ru-RU" sz="2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06" y="260648"/>
            <a:ext cx="3962400" cy="367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96604"/>
            <a:ext cx="4383087" cy="348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14" y="4365104"/>
            <a:ext cx="4054475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97" y="5805264"/>
            <a:ext cx="4054475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42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404664"/>
            <a:ext cx="3528392" cy="5760640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ru-RU" dirty="0" smtClean="0">
                <a:latin typeface="Georgia" pitchFamily="18" charset="0"/>
              </a:rPr>
              <a:t>Первым ввел отвары в качестве индикаторов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Роберт Бойль </a:t>
            </a:r>
            <a:r>
              <a:rPr lang="ru-RU" dirty="0" smtClean="0">
                <a:latin typeface="Georgia" pitchFamily="18" charset="0"/>
              </a:rPr>
              <a:t>(1627-1691гг.). </a:t>
            </a:r>
          </a:p>
          <a:p>
            <a:pPr marL="109728" indent="0" algn="ctr">
              <a:buNone/>
            </a:pPr>
            <a:endParaRPr lang="ru-RU" dirty="0" smtClean="0">
              <a:latin typeface="Georgia" pitchFamily="18" charset="0"/>
            </a:endParaRPr>
          </a:p>
          <a:p>
            <a:pPr marL="109728" indent="0" algn="ctr">
              <a:buNone/>
            </a:pPr>
            <a:r>
              <a:rPr lang="ru-RU" dirty="0" smtClean="0">
                <a:latin typeface="Georgia" pitchFamily="18" charset="0"/>
              </a:rPr>
              <a:t>Лакмус получили из лишайников. </a:t>
            </a:r>
          </a:p>
          <a:p>
            <a:pPr marL="109728" indent="0" algn="ctr">
              <a:buNone/>
            </a:pPr>
            <a:endParaRPr lang="ru-RU" dirty="0" smtClean="0">
              <a:latin typeface="Georgia" pitchFamily="18" charset="0"/>
            </a:endParaRPr>
          </a:p>
          <a:p>
            <a:pPr marL="109728" indent="0" algn="ctr">
              <a:buNone/>
            </a:pPr>
            <a:r>
              <a:rPr lang="ru-RU" dirty="0" smtClean="0">
                <a:latin typeface="Georgia" pitchFamily="18" charset="0"/>
              </a:rPr>
              <a:t>Латинское слово «</a:t>
            </a:r>
            <a:r>
              <a:rPr lang="en-US" dirty="0" smtClean="0">
                <a:latin typeface="Georgia" pitchFamily="18" charset="0"/>
              </a:rPr>
              <a:t>indicator</a:t>
            </a:r>
            <a:r>
              <a:rPr lang="ru-RU" dirty="0" smtClean="0">
                <a:latin typeface="Georgia" pitchFamily="18" charset="0"/>
              </a:rPr>
              <a:t>» означает «указатель»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6"/>
            <a:ext cx="4889500" cy="613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6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5429" y="5517232"/>
            <a:ext cx="8568952" cy="1152129"/>
          </a:xfrm>
        </p:spPr>
        <p:txBody>
          <a:bodyPr>
            <a:normAutofit/>
          </a:bodyPr>
          <a:lstStyle/>
          <a:p>
            <a:pPr algn="l"/>
            <a:r>
              <a:rPr lang="ru-RU" sz="4400" b="1" u="sng" dirty="0" smtClean="0">
                <a:solidFill>
                  <a:schemeClr val="bg1"/>
                </a:solidFill>
                <a:latin typeface="Georgia" pitchFamily="18" charset="0"/>
              </a:rPr>
              <a:t>Тема урока «Индикаторы»</a:t>
            </a:r>
            <a:endParaRPr lang="ru-RU" sz="4400" b="1" u="sng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62" y="188640"/>
            <a:ext cx="792908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7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595744"/>
          </a:xfrm>
        </p:spPr>
        <p:txBody>
          <a:bodyPr/>
          <a:lstStyle/>
          <a:p>
            <a:pPr marL="109728" indent="0">
              <a:buNone/>
            </a:pPr>
            <a:r>
              <a:rPr lang="ru-RU" sz="3700" b="1" dirty="0">
                <a:solidFill>
                  <a:srgbClr val="DA1F28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Индикаторы</a:t>
            </a:r>
            <a:r>
              <a:rPr lang="ru-RU" sz="3700" b="1" dirty="0">
                <a:solidFill>
                  <a:prstClr val="black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 – это вещества</a:t>
            </a:r>
            <a:r>
              <a:rPr lang="ru-RU" sz="3700" b="1" dirty="0">
                <a:solidFill>
                  <a:prstClr val="black"/>
                </a:solidFill>
                <a:latin typeface="Georgia" pitchFamily="18" charset="0"/>
                <a:ea typeface="+mj-ea"/>
                <a:cs typeface="+mj-cs"/>
              </a:rPr>
              <a:t>, которые меняют свой цвет в зависимости от среды.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ИНДИКАТОРЫ?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84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201622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Цель работы: Познакомиться с основными индикаторами и принципом их работы, дать понятие реакции нейтрализации.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Georgia" pitchFamily="18" charset="0"/>
              </a:rPr>
              <a:t>Практическая работа.</a:t>
            </a:r>
            <a:br>
              <a:rPr lang="ru-RU" sz="400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Georgia" pitchFamily="18" charset="0"/>
              </a:rPr>
              <a:t>Тема: Индикаторы. Реакция нейтрализации.</a:t>
            </a:r>
            <a:endParaRPr lang="ru-RU" sz="4000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76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videouroki.net/videouroki/conspekty/himia8/24-osnovaniia.files/image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5" y="1412776"/>
            <a:ext cx="912682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15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274638"/>
            <a:ext cx="4258816" cy="581865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Georgia" pitchFamily="18" charset="0"/>
              </a:rPr>
              <a:t>Вам необходимо определить, как ведут себя индикаторы в растворах с кислой, щелочной и нейтральной средах</a:t>
            </a:r>
            <a:endParaRPr lang="ru-RU" sz="3200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химия\Desktop\management_sideb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3863737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78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630716"/>
              </p:ext>
            </p:extLst>
          </p:nvPr>
        </p:nvGraphicFramePr>
        <p:xfrm>
          <a:off x="0" y="1508594"/>
          <a:ext cx="9144000" cy="4680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96731"/>
                <a:gridCol w="2331253"/>
                <a:gridCol w="2376264"/>
                <a:gridCol w="2339752"/>
              </a:tblGrid>
              <a:tr h="117013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Georgia" pitchFamily="18" charset="0"/>
                        </a:rPr>
                        <a:t>Индикатор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>
                        <a:effectLst/>
                        <a:latin typeface="Georgia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effectLst/>
                          <a:latin typeface="Georgia" pitchFamily="18" charset="0"/>
                        </a:rPr>
                        <a:t>Среда</a:t>
                      </a:r>
                      <a:endParaRPr lang="ru-RU" sz="1800" dirty="0" smtClean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Georgia" pitchFamily="18" charset="0"/>
                        </a:rPr>
                        <a:t>Фенолфталеин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Метиловый оранжевый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Лакмус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01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Кислотная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01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Щелочная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701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Нейтральная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Georgia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Georgia" pitchFamily="18" charset="0"/>
              </a:rPr>
              <a:t>Первый опыт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4072" y="280439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Georgia" pitchFamily="18" charset="0"/>
              </a:rPr>
              <a:t>Прозрачный</a:t>
            </a:r>
          </a:p>
          <a:p>
            <a:pPr algn="ctr"/>
            <a:r>
              <a:rPr lang="ru-RU" sz="2000" dirty="0" smtClean="0">
                <a:latin typeface="Georgia" pitchFamily="18" charset="0"/>
              </a:rPr>
              <a:t>Цвет не меняет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736" y="4078232"/>
            <a:ext cx="208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chemeClr val="accent6"/>
                </a:solidFill>
                <a:latin typeface="Georgia" pitchFamily="18" charset="0"/>
              </a:rPr>
              <a:t>Малиновый</a:t>
            </a:r>
            <a:endParaRPr lang="ru-RU" sz="2200" b="1" dirty="0">
              <a:solidFill>
                <a:schemeClr val="accent6"/>
              </a:solidFill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5736" y="525068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Georgia" pitchFamily="18" charset="0"/>
              </a:rPr>
              <a:t>Прозрачный</a:t>
            </a:r>
          </a:p>
          <a:p>
            <a:pPr algn="ctr"/>
            <a:r>
              <a:rPr lang="ru-RU" sz="2000" dirty="0" smtClean="0">
                <a:latin typeface="Georgia" pitchFamily="18" charset="0"/>
              </a:rPr>
              <a:t>Цвет не меняет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4008" y="2896729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eorgia" pitchFamily="18" charset="0"/>
              </a:rPr>
              <a:t>Розовый</a:t>
            </a:r>
            <a:endParaRPr lang="ru-RU" sz="2800" b="1" dirty="0">
              <a:solidFill>
                <a:schemeClr val="accent2">
                  <a:lumMod val="60000"/>
                  <a:lumOff val="40000"/>
                </a:schemeClr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7505" y="4001287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Желтый</a:t>
            </a:r>
            <a:endParaRPr lang="ru-RU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37505" y="5250686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FF9900"/>
                </a:solidFill>
                <a:latin typeface="Georgia" pitchFamily="18" charset="0"/>
              </a:rPr>
              <a:t>Оранжевый</a:t>
            </a:r>
          </a:p>
          <a:p>
            <a:r>
              <a:rPr lang="ru-RU" sz="2000" dirty="0" smtClean="0">
                <a:latin typeface="Georgia" pitchFamily="18" charset="0"/>
              </a:rPr>
              <a:t>Цвет не меняет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6520" y="2896729"/>
            <a:ext cx="2110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Georgia" pitchFamily="18" charset="0"/>
              </a:rPr>
              <a:t>Красный</a:t>
            </a:r>
            <a:endParaRPr lang="ru-RU" sz="2800" b="1" dirty="0">
              <a:solidFill>
                <a:schemeClr val="accent2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68029" y="4083590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Georgia" pitchFamily="18" charset="0"/>
              </a:rPr>
              <a:t>Синий</a:t>
            </a:r>
            <a:endParaRPr lang="ru-RU" sz="28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88226" y="5282624"/>
            <a:ext cx="22009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7030A0"/>
                </a:solidFill>
                <a:latin typeface="Georgia" pitchFamily="18" charset="0"/>
              </a:rPr>
              <a:t>Фиолетовый</a:t>
            </a:r>
          </a:p>
          <a:p>
            <a:r>
              <a:rPr lang="ru-RU" sz="2000" dirty="0" smtClean="0">
                <a:latin typeface="Georgia" pitchFamily="18" charset="0"/>
              </a:rPr>
              <a:t>Цвет не меняет</a:t>
            </a:r>
            <a:endParaRPr lang="ru-RU" sz="2000" dirty="0">
              <a:latin typeface="Georgia" pitchFamily="18" charset="0"/>
            </a:endParaRP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395536" y="3412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dirty="0" smtClean="0">
                <a:latin typeface="Georgia" pitchFamily="18" charset="0"/>
              </a:rPr>
              <a:t>Второй опыт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107504" y="116632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dirty="0" smtClean="0">
                <a:latin typeface="Georgia" pitchFamily="18" charset="0"/>
              </a:rPr>
              <a:t>Третий опыт</a:t>
            </a:r>
            <a:endParaRPr lang="ru-RU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16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2"/>
      <p:bldP spid="6" grpId="0"/>
      <p:bldP spid="7" grpId="1"/>
      <p:bldP spid="8" grpId="0"/>
      <p:bldP spid="9" grpId="0"/>
      <p:bldP spid="10" grpId="0"/>
      <p:bldP spid="11" grpId="0"/>
      <p:bldP spid="12" grpId="0"/>
      <p:bldP spid="13" grpId="0"/>
      <p:bldP spid="14" grpId="0"/>
      <p:bldP spid="14" grpId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Georgia" pitchFamily="18" charset="0"/>
              </a:rPr>
              <a:t>Четвертый опыт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9101"/>
          <a:stretch/>
        </p:blipFill>
        <p:spPr bwMode="auto">
          <a:xfrm>
            <a:off x="3419872" y="1700808"/>
            <a:ext cx="2421370" cy="463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4864"/>
            <a:ext cx="2452998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92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/>
          <a:lstStyle/>
          <a:p>
            <a:pPr marL="109728" indent="0">
              <a:buNone/>
            </a:pPr>
            <a:r>
              <a:rPr lang="ru-RU" sz="4000" b="1" dirty="0" smtClean="0">
                <a:solidFill>
                  <a:srgbClr val="DA1F28"/>
                </a:solidFill>
                <a:latin typeface="Georgia" pitchFamily="18" charset="0"/>
                <a:ea typeface="+mj-ea"/>
                <a:cs typeface="+mj-cs"/>
              </a:rPr>
              <a:t>Нейтрализация</a:t>
            </a:r>
            <a:r>
              <a:rPr lang="ru-RU" sz="4000" dirty="0">
                <a:solidFill>
                  <a:srgbClr val="464646"/>
                </a:solidFill>
                <a:latin typeface="Georgia" pitchFamily="18" charset="0"/>
                <a:ea typeface="+mj-ea"/>
                <a:cs typeface="+mj-cs"/>
              </a:rPr>
              <a:t> </a:t>
            </a:r>
            <a:r>
              <a:rPr lang="ru-RU" sz="4000" dirty="0">
                <a:solidFill>
                  <a:prstClr val="black"/>
                </a:solidFill>
                <a:latin typeface="Georgia" pitchFamily="18" charset="0"/>
                <a:ea typeface="+mj-ea"/>
                <a:cs typeface="+mj-cs"/>
              </a:rPr>
              <a:t>(от лат. </a:t>
            </a:r>
            <a:r>
              <a:rPr lang="ru-RU" sz="4000" dirty="0" err="1">
                <a:solidFill>
                  <a:prstClr val="black"/>
                </a:solidFill>
                <a:latin typeface="Georgia" pitchFamily="18" charset="0"/>
                <a:ea typeface="+mj-ea"/>
                <a:cs typeface="+mj-cs"/>
              </a:rPr>
              <a:t>neuter</a:t>
            </a:r>
            <a:r>
              <a:rPr lang="ru-RU" sz="4000" dirty="0">
                <a:solidFill>
                  <a:prstClr val="black"/>
                </a:solidFill>
                <a:latin typeface="Georgia" pitchFamily="18" charset="0"/>
                <a:ea typeface="+mj-ea"/>
                <a:cs typeface="+mj-cs"/>
              </a:rPr>
              <a:t> — ни тот, ни другой) — это взаимодействие кислоты и щелочи между собой с образованием соли и воды.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Georgia" pitchFamily="18" charset="0"/>
              </a:rPr>
              <a:t>Что такое НЕЙТРАЛИЗАЦИЯ?</a:t>
            </a:r>
            <a:endParaRPr lang="ru-RU" sz="4000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43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144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Georgia" pitchFamily="18" charset="0"/>
              </a:rPr>
              <a:t>Подведем итоги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580" y="1146787"/>
            <a:ext cx="2470584" cy="247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7" r="21800"/>
          <a:stretch/>
        </p:blipFill>
        <p:spPr bwMode="auto">
          <a:xfrm>
            <a:off x="467544" y="1249313"/>
            <a:ext cx="3086056" cy="2919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678" y="4275661"/>
            <a:ext cx="2324902" cy="2324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52" y="1174440"/>
            <a:ext cx="330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Georgia" pitchFamily="18" charset="0"/>
              </a:rPr>
              <a:t>Здорово! </a:t>
            </a:r>
          </a:p>
          <a:p>
            <a:pPr algn="ctr"/>
            <a:r>
              <a:rPr lang="ru-RU" sz="2400" dirty="0" smtClean="0">
                <a:latin typeface="Georgia" pitchFamily="18" charset="0"/>
              </a:rPr>
              <a:t>Узнал много нового.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74950" y="3617371"/>
            <a:ext cx="330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Georgia" pitchFamily="18" charset="0"/>
              </a:rPr>
              <a:t>Не все понятно. Остались вопросы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1832" y="5877272"/>
            <a:ext cx="330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Georgia" pitchFamily="18" charset="0"/>
              </a:rPr>
              <a:t>Скукота!</a:t>
            </a:r>
            <a:endParaRPr lang="ru-RU" sz="24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2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700" dirty="0" smtClean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Выучить </a:t>
            </a:r>
            <a:r>
              <a:rPr lang="ru-RU" sz="3700" dirty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цвета индикаторов в различных средах. </a:t>
            </a:r>
            <a:endParaRPr lang="ru-RU" sz="3700" dirty="0" smtClean="0">
              <a:solidFill>
                <a:srgbClr val="464646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Georgia" pitchFamily="18" charset="0"/>
              <a:ea typeface="+mj-ea"/>
              <a:cs typeface="+mj-cs"/>
            </a:endParaRPr>
          </a:p>
          <a:p>
            <a:r>
              <a:rPr lang="ru-RU" sz="3700" dirty="0" smtClean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Провести </a:t>
            </a:r>
            <a:r>
              <a:rPr lang="ru-RU" sz="3700" dirty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домашнюю практическую работу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Домашнее задание: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45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Домашняя практическая работа</a:t>
            </a: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66701"/>
            <a:ext cx="1627165" cy="2218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776" y="1066701"/>
            <a:ext cx="3546596" cy="2218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6" t="10753" r="9801" b="6604"/>
          <a:stretch/>
        </p:blipFill>
        <p:spPr bwMode="auto">
          <a:xfrm>
            <a:off x="1115075" y="3328958"/>
            <a:ext cx="1199394" cy="268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22858"/>
          <a:stretch/>
        </p:blipFill>
        <p:spPr bwMode="auto">
          <a:xfrm>
            <a:off x="3629641" y="3694648"/>
            <a:ext cx="1386232" cy="249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611" y="4480181"/>
            <a:ext cx="841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1.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5228305"/>
            <a:ext cx="841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64088" y="5522412"/>
            <a:ext cx="841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244675"/>
            <a:ext cx="2459028" cy="163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351578"/>
              </p:ext>
            </p:extLst>
          </p:nvPr>
        </p:nvGraphicFramePr>
        <p:xfrm>
          <a:off x="539552" y="1844824"/>
          <a:ext cx="8208911" cy="28370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3345"/>
                <a:gridCol w="2430682"/>
                <a:gridCol w="2052442"/>
                <a:gridCol w="2052442"/>
              </a:tblGrid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индикатор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Название раствора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Цвет индикатора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Среда раствора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5977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Georgia" pitchFamily="18" charset="0"/>
                        </a:rPr>
                        <a:t>Уксус 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Georgia" pitchFamily="18" charset="0"/>
                        </a:rPr>
                        <a:t>кислотная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Georgia" pitchFamily="18" charset="0"/>
                        </a:rPr>
                        <a:t>Нашатырный спирт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Georgia" pitchFamily="18" charset="0"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Georgia" pitchFamily="18" charset="0"/>
                        </a:rPr>
                        <a:t>щелочная</a:t>
                      </a:r>
                      <a:endParaRPr lang="ru-RU" sz="2000" dirty="0">
                        <a:effectLst/>
                        <a:latin typeface="Georgia" pitchFamily="18" charset="0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Домашняя практическая работа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725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548680"/>
            <a:ext cx="4536504" cy="5458611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ru-RU" sz="37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+mj-ea"/>
                <a:cs typeface="+mj-cs"/>
              </a:rPr>
              <a:t>Химия- это область чудес, в ней скрыто счастье человечества, величайшие завоевания разума будут сделаны именно в этой области. </a:t>
            </a:r>
            <a:endParaRPr lang="ru-RU" sz="37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+mj-ea"/>
              <a:cs typeface="+mj-cs"/>
            </a:endParaRPr>
          </a:p>
          <a:p>
            <a:pPr marL="109728" indent="0" algn="r">
              <a:buNone/>
            </a:pPr>
            <a:r>
              <a:rPr lang="ru-RU" sz="3700" dirty="0" smtClean="0">
                <a:solidFill>
                  <a:schemeClr val="accent1">
                    <a:lumMod val="50000"/>
                  </a:schemeClr>
                </a:solidFill>
                <a:ea typeface="+mj-ea"/>
                <a:cs typeface="+mj-cs"/>
              </a:rPr>
              <a:t>М</a:t>
            </a:r>
            <a:r>
              <a:rPr lang="ru-RU" sz="3700" dirty="0">
                <a:solidFill>
                  <a:schemeClr val="accent1">
                    <a:lumMod val="50000"/>
                  </a:schemeClr>
                </a:solidFill>
                <a:ea typeface="+mj-ea"/>
                <a:cs typeface="+mj-cs"/>
              </a:rPr>
              <a:t>. </a:t>
            </a:r>
            <a:r>
              <a:rPr lang="ru-RU" sz="3700" dirty="0" smtClean="0">
                <a:solidFill>
                  <a:schemeClr val="accent1">
                    <a:lumMod val="50000"/>
                  </a:schemeClr>
                </a:solidFill>
                <a:ea typeface="+mj-ea"/>
                <a:cs typeface="+mj-cs"/>
              </a:rPr>
              <a:t>Горький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t="18507" r="57761" b="6070"/>
          <a:stretch/>
        </p:blipFill>
        <p:spPr bwMode="auto">
          <a:xfrm>
            <a:off x="5148064" y="404664"/>
            <a:ext cx="3590790" cy="5623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71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Words>211</Words>
  <Application>Microsoft Office PowerPoint</Application>
  <PresentationFormat>Экран (4:3)</PresentationFormat>
  <Paragraphs>82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«Он делает из химии науку» </vt:lpstr>
      <vt:lpstr> Роберт Бойль  (1627—1691), английский химик и физик,  один из учредителей Лондонского королевского общества</vt:lpstr>
      <vt:lpstr>Презентация PowerPoint</vt:lpstr>
      <vt:lpstr>Презентация PowerPoint</vt:lpstr>
      <vt:lpstr>Презентация PowerPoint</vt:lpstr>
      <vt:lpstr>Что такое ИНДИКАТОРЫ?</vt:lpstr>
      <vt:lpstr>Практическая работа. Тема: Индикаторы. Реакция нейтрализации.</vt:lpstr>
      <vt:lpstr>Презентация PowerPoint</vt:lpstr>
      <vt:lpstr>Вам необходимо определить, как ведут себя индикаторы в растворах с кислой, щелочной и нейтральной средах</vt:lpstr>
      <vt:lpstr>Первый опыт</vt:lpstr>
      <vt:lpstr>Четвертый опыт</vt:lpstr>
      <vt:lpstr>Что такое НЕЙТРАЛИЗАЦИЯ?</vt:lpstr>
      <vt:lpstr>Подведем итоги</vt:lpstr>
      <vt:lpstr>Домашнее задание:</vt:lpstr>
      <vt:lpstr>Домашняя практическая работа</vt:lpstr>
      <vt:lpstr>Домашняя практическая работа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химия</dc:creator>
  <cp:lastModifiedBy>химия</cp:lastModifiedBy>
  <cp:revision>44</cp:revision>
  <dcterms:created xsi:type="dcterms:W3CDTF">2018-02-12T10:07:29Z</dcterms:created>
  <dcterms:modified xsi:type="dcterms:W3CDTF">2018-02-26T07:31:00Z</dcterms:modified>
</cp:coreProperties>
</file>